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6" r:id="rId10"/>
    <p:sldId id="264" r:id="rId11"/>
    <p:sldId id="265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8000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9" d="100"/>
          <a:sy n="69" d="100"/>
        </p:scale>
        <p:origin x="-546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9320125-D794-48F0-97FA-CC0270CC9EFF}" type="datetimeFigureOut">
              <a:rPr lang="en-US" smtClean="0"/>
              <a:t>12/13/2011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FCA83BE-415E-47D6-A272-818BEA7E9F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74937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CA83BE-415E-47D6-A272-818BEA7E9FCE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04080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826F1D-8A73-4FE9-B26A-0C618D453F00}" type="datetimeFigureOut">
              <a:rPr lang="en-US" smtClean="0"/>
              <a:t>12/13/2011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17B0D9-2A13-4030-9D76-564225586C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21523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826F1D-8A73-4FE9-B26A-0C618D453F00}" type="datetimeFigureOut">
              <a:rPr lang="en-US" smtClean="0"/>
              <a:t>12/13/2011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17B0D9-2A13-4030-9D76-564225586C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36662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826F1D-8A73-4FE9-B26A-0C618D453F00}" type="datetimeFigureOut">
              <a:rPr lang="en-US" smtClean="0"/>
              <a:t>12/13/2011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17B0D9-2A13-4030-9D76-564225586C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78520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826F1D-8A73-4FE9-B26A-0C618D453F00}" type="datetimeFigureOut">
              <a:rPr lang="en-US" smtClean="0"/>
              <a:t>12/13/2011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17B0D9-2A13-4030-9D76-564225586C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02324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826F1D-8A73-4FE9-B26A-0C618D453F00}" type="datetimeFigureOut">
              <a:rPr lang="en-US" smtClean="0"/>
              <a:t>12/13/2011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17B0D9-2A13-4030-9D76-564225586C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29352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826F1D-8A73-4FE9-B26A-0C618D453F00}" type="datetimeFigureOut">
              <a:rPr lang="en-US" smtClean="0"/>
              <a:t>12/13/2011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17B0D9-2A13-4030-9D76-564225586C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76158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826F1D-8A73-4FE9-B26A-0C618D453F00}" type="datetimeFigureOut">
              <a:rPr lang="en-US" smtClean="0"/>
              <a:t>12/13/2011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17B0D9-2A13-4030-9D76-564225586C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01030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826F1D-8A73-4FE9-B26A-0C618D453F00}" type="datetimeFigureOut">
              <a:rPr lang="en-US" smtClean="0"/>
              <a:t>12/13/2011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17B0D9-2A13-4030-9D76-564225586C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10667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826F1D-8A73-4FE9-B26A-0C618D453F00}" type="datetimeFigureOut">
              <a:rPr lang="en-US" smtClean="0"/>
              <a:t>12/13/2011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17B0D9-2A13-4030-9D76-564225586C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24060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826F1D-8A73-4FE9-B26A-0C618D453F00}" type="datetimeFigureOut">
              <a:rPr lang="en-US" smtClean="0"/>
              <a:t>12/13/2011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17B0D9-2A13-4030-9D76-564225586C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18960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826F1D-8A73-4FE9-B26A-0C618D453F00}" type="datetimeFigureOut">
              <a:rPr lang="en-US" smtClean="0"/>
              <a:t>12/13/2011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17B0D9-2A13-4030-9D76-564225586C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86323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826F1D-8A73-4FE9-B26A-0C618D453F00}" type="datetimeFigureOut">
              <a:rPr lang="en-US" smtClean="0"/>
              <a:t>12/13/2011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17B0D9-2A13-4030-9D76-564225586C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39826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6000" b="1" dirty="0" smtClean="0">
                <a:ln w="19050">
                  <a:solidFill>
                    <a:srgbClr val="080004"/>
                  </a:solidFill>
                  <a:prstDash val="solid"/>
                </a:ln>
                <a:solidFill>
                  <a:srgbClr val="080004"/>
                </a:solidFill>
                <a:latin typeface="Arial Black" pitchFamily="34" charset="0"/>
              </a:rPr>
              <a:t>Edgar Allen Poe</a:t>
            </a:r>
            <a:endParaRPr lang="en-US" sz="6000" b="1" dirty="0">
              <a:ln w="19050">
                <a:solidFill>
                  <a:srgbClr val="080004"/>
                </a:solidFill>
                <a:prstDash val="solid"/>
              </a:ln>
              <a:solidFill>
                <a:srgbClr val="080004"/>
              </a:solidFill>
              <a:latin typeface="Arial Black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4000" dirty="0" smtClean="0">
                <a:ln>
                  <a:solidFill>
                    <a:srgbClr val="080004"/>
                  </a:solidFill>
                </a:ln>
                <a:solidFill>
                  <a:srgbClr val="080004"/>
                </a:solidFill>
                <a:latin typeface="Arial Black" pitchFamily="34" charset="0"/>
              </a:rPr>
              <a:t>BY </a:t>
            </a:r>
          </a:p>
          <a:p>
            <a:r>
              <a:rPr lang="en-US" sz="4000" dirty="0" err="1" smtClean="0">
                <a:ln>
                  <a:solidFill>
                    <a:srgbClr val="080004"/>
                  </a:solidFill>
                </a:ln>
                <a:solidFill>
                  <a:srgbClr val="080004"/>
                </a:solidFill>
                <a:latin typeface="Arial Black" pitchFamily="34" charset="0"/>
              </a:rPr>
              <a:t>Kaleb</a:t>
            </a:r>
            <a:r>
              <a:rPr lang="en-US" sz="4000" dirty="0" smtClean="0">
                <a:ln>
                  <a:solidFill>
                    <a:srgbClr val="080004"/>
                  </a:solidFill>
                </a:ln>
                <a:solidFill>
                  <a:srgbClr val="080004"/>
                </a:solidFill>
                <a:latin typeface="Arial Black" pitchFamily="34" charset="0"/>
              </a:rPr>
              <a:t> </a:t>
            </a:r>
            <a:r>
              <a:rPr lang="en-US" sz="4000" dirty="0" err="1" smtClean="0">
                <a:ln>
                  <a:solidFill>
                    <a:srgbClr val="080004"/>
                  </a:solidFill>
                </a:ln>
                <a:solidFill>
                  <a:srgbClr val="080004"/>
                </a:solidFill>
                <a:latin typeface="Arial Black" pitchFamily="34" charset="0"/>
              </a:rPr>
              <a:t>Pitchford</a:t>
            </a:r>
            <a:r>
              <a:rPr lang="en-US" sz="4000" dirty="0" smtClean="0">
                <a:ln>
                  <a:solidFill>
                    <a:srgbClr val="080004"/>
                  </a:solidFill>
                </a:ln>
                <a:solidFill>
                  <a:srgbClr val="080004"/>
                </a:solidFill>
                <a:latin typeface="Arial Black" pitchFamily="34" charset="0"/>
              </a:rPr>
              <a:t> </a:t>
            </a:r>
            <a:endParaRPr lang="en-US" sz="4000" dirty="0">
              <a:ln>
                <a:solidFill>
                  <a:srgbClr val="080004"/>
                </a:solidFill>
              </a:ln>
              <a:solidFill>
                <a:srgbClr val="080004"/>
              </a:solidFill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60242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6000" dirty="0" smtClean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Arial Black" pitchFamily="34" charset="0"/>
              </a:rPr>
              <a:t>Poe’s Stories and Books </a:t>
            </a:r>
            <a:endParaRPr lang="en-US" sz="6000" dirty="0">
              <a:ln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  <a:latin typeface="Arial Black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752600"/>
            <a:ext cx="2371725" cy="36088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2199" y="1752600"/>
            <a:ext cx="2447925" cy="3962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0400" y="1752600"/>
            <a:ext cx="2757487" cy="42504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20013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13800" dirty="0" smtClean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Arial Black" pitchFamily="34" charset="0"/>
              </a:rPr>
              <a:t>THE END</a:t>
            </a:r>
            <a:endParaRPr lang="en-US" sz="13800" dirty="0">
              <a:ln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36962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Black" pitchFamily="34" charset="0"/>
              </a:rPr>
              <a:t>Birth</a:t>
            </a:r>
            <a:r>
              <a:rPr lang="en-US" sz="5400" dirty="0" smtClean="0">
                <a:ln>
                  <a:solidFill>
                    <a:srgbClr val="080004"/>
                  </a:solidFill>
                </a:ln>
                <a:solidFill>
                  <a:srgbClr val="080004"/>
                </a:solidFill>
                <a:latin typeface="Arial Black" pitchFamily="34" charset="0"/>
              </a:rPr>
              <a:t> </a:t>
            </a:r>
            <a:endParaRPr lang="en-US" sz="5400" dirty="0">
              <a:ln>
                <a:solidFill>
                  <a:srgbClr val="080004"/>
                </a:solidFill>
              </a:ln>
              <a:solidFill>
                <a:srgbClr val="080004"/>
              </a:solidFill>
              <a:latin typeface="Arial Black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endParaRPr lang="en-US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Arial Black" pitchFamily="34" charset="0"/>
            </a:endParaRPr>
          </a:p>
          <a:p>
            <a:r>
              <a:rPr lang="en-US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Black" pitchFamily="34" charset="0"/>
              </a:rPr>
              <a:t>Edgar </a:t>
            </a:r>
            <a:r>
              <a:rPr lang="en-US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Black" pitchFamily="34" charset="0"/>
              </a:rPr>
              <a:t>Poe was born in </a:t>
            </a:r>
            <a:r>
              <a:rPr lang="en-US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Black" pitchFamily="34" charset="0"/>
              </a:rPr>
              <a:t>Boston on </a:t>
            </a:r>
            <a:r>
              <a:rPr lang="en-US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Black" pitchFamily="34" charset="0"/>
              </a:rPr>
              <a:t>January 19, 1809. </a:t>
            </a:r>
          </a:p>
          <a:p>
            <a:r>
              <a:rPr lang="en-US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Black" pitchFamily="34" charset="0"/>
              </a:rPr>
              <a:t> He is Capricorn</a:t>
            </a:r>
          </a:p>
          <a:p>
            <a:r>
              <a:rPr lang="en-US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Black" pitchFamily="34" charset="0"/>
              </a:rPr>
              <a:t>His mother Elizabeth </a:t>
            </a:r>
            <a:r>
              <a:rPr lang="en-US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Black" pitchFamily="34" charset="0"/>
              </a:rPr>
              <a:t>Poe died in 1811, when Edgar was </a:t>
            </a:r>
            <a:r>
              <a:rPr lang="en-US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Black" pitchFamily="34" charset="0"/>
              </a:rPr>
              <a:t>only 2 </a:t>
            </a:r>
            <a:r>
              <a:rPr lang="en-US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Black" pitchFamily="34" charset="0"/>
              </a:rPr>
              <a:t>years old</a:t>
            </a:r>
            <a:r>
              <a:rPr lang="en-US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Black" pitchFamily="34" charset="0"/>
              </a:rPr>
              <a:t>.</a:t>
            </a:r>
          </a:p>
          <a:p>
            <a:r>
              <a:rPr lang="en-US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Black" pitchFamily="34" charset="0"/>
              </a:rPr>
              <a:t>Poe Was Adopted by Mr. and Mrs. John Allen. </a:t>
            </a:r>
          </a:p>
          <a:p>
            <a:pPr marL="0" indent="0">
              <a:buNone/>
            </a:pPr>
            <a:endParaRPr lang="en-US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05296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891" y="0"/>
            <a:ext cx="9149891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Black" pitchFamily="34" charset="0"/>
              </a:rPr>
              <a:t>Poe In the Army</a:t>
            </a:r>
            <a:endParaRPr lang="en-US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Black" pitchFamily="34" charset="0"/>
              </a:rPr>
              <a:t>Edgar Allan had no money, no job skills, and had been shunned by John Allan</a:t>
            </a:r>
            <a:r>
              <a:rPr lang="en-US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Black" pitchFamily="34" charset="0"/>
              </a:rPr>
              <a:t>.</a:t>
            </a:r>
          </a:p>
          <a:p>
            <a:r>
              <a:rPr lang="en-US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Black" pitchFamily="34" charset="0"/>
              </a:rPr>
              <a:t>So he Joined the army.</a:t>
            </a:r>
          </a:p>
          <a:p>
            <a:r>
              <a:rPr lang="en-US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Black" pitchFamily="34" charset="0"/>
              </a:rPr>
              <a:t>He was 18. </a:t>
            </a:r>
            <a:endParaRPr lang="en-US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Arial Black" pitchFamily="34" charset="0"/>
            </a:endParaRPr>
          </a:p>
          <a:p>
            <a:r>
              <a:rPr lang="en-US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Black" pitchFamily="34" charset="0"/>
              </a:rPr>
              <a:t>He </a:t>
            </a:r>
            <a:r>
              <a:rPr lang="en-US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Black" pitchFamily="34" charset="0"/>
              </a:rPr>
              <a:t>did reasonably well in the Army and attained the rank of sergeant major.</a:t>
            </a:r>
          </a:p>
        </p:txBody>
      </p:sp>
    </p:spTree>
    <p:extLst>
      <p:ext uri="{BB962C8B-B14F-4D97-AF65-F5344CB8AC3E}">
        <p14:creationId xmlns:p14="http://schemas.microsoft.com/office/powerpoint/2010/main" val="3277293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Arial Black" pitchFamily="34" charset="0"/>
              </a:rPr>
              <a:t>Struggling to write </a:t>
            </a:r>
            <a:endParaRPr lang="en-US" dirty="0">
              <a:ln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  <a:latin typeface="Arial Black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>
                <a:solidFill>
                  <a:sysClr val="windowText" lastClr="000000"/>
                </a:solidFill>
                <a:latin typeface="Arial Black" pitchFamily="34" charset="0"/>
              </a:rPr>
              <a:t>In 1831, Edgar Allan Poe went to New York City where he had some of his poetry </a:t>
            </a:r>
            <a:r>
              <a:rPr lang="en-US" sz="2400" dirty="0" smtClean="0">
                <a:solidFill>
                  <a:sysClr val="windowText" lastClr="000000"/>
                </a:solidFill>
                <a:latin typeface="Arial Black" pitchFamily="34" charset="0"/>
              </a:rPr>
              <a:t>published.</a:t>
            </a:r>
          </a:p>
          <a:p>
            <a:r>
              <a:rPr lang="en-US" sz="2400" dirty="0">
                <a:solidFill>
                  <a:sysClr val="windowText" lastClr="000000"/>
                </a:solidFill>
                <a:latin typeface="Arial Black" pitchFamily="34" charset="0"/>
              </a:rPr>
              <a:t>He submitted stories to a number of magazines and they were all rejected. </a:t>
            </a:r>
            <a:endParaRPr lang="en-US" sz="2400" dirty="0" smtClean="0">
              <a:solidFill>
                <a:sysClr val="windowText" lastClr="000000"/>
              </a:solidFill>
              <a:latin typeface="Arial Black" pitchFamily="34" charset="0"/>
            </a:endParaRPr>
          </a:p>
          <a:p>
            <a:r>
              <a:rPr lang="en-US" sz="2400" dirty="0" smtClean="0">
                <a:solidFill>
                  <a:sysClr val="windowText" lastClr="000000"/>
                </a:solidFill>
                <a:latin typeface="Arial Black" pitchFamily="34" charset="0"/>
              </a:rPr>
              <a:t>Poe </a:t>
            </a:r>
            <a:r>
              <a:rPr lang="en-US" sz="2400" dirty="0">
                <a:solidFill>
                  <a:sysClr val="windowText" lastClr="000000"/>
                </a:solidFill>
                <a:latin typeface="Arial Black" pitchFamily="34" charset="0"/>
              </a:rPr>
              <a:t>had no friends, no job, and was in financial trouble</a:t>
            </a:r>
            <a:r>
              <a:rPr lang="en-US" sz="2400" dirty="0" smtClean="0">
                <a:solidFill>
                  <a:sysClr val="windowText" lastClr="000000"/>
                </a:solidFill>
                <a:latin typeface="Arial Black" pitchFamily="34" charset="0"/>
              </a:rPr>
              <a:t>.</a:t>
            </a:r>
          </a:p>
          <a:p>
            <a:r>
              <a:rPr lang="en-US" sz="2400" dirty="0">
                <a:solidFill>
                  <a:sysClr val="windowText" lastClr="000000"/>
                </a:solidFill>
                <a:latin typeface="Arial Black" pitchFamily="34" charset="0"/>
              </a:rPr>
              <a:t>He sent a letter to John Allan begging for help but none came</a:t>
            </a:r>
            <a:r>
              <a:rPr lang="en-US" sz="2400" dirty="0" smtClean="0">
                <a:solidFill>
                  <a:sysClr val="windowText" lastClr="000000"/>
                </a:solidFill>
                <a:latin typeface="Arial Black" pitchFamily="34" charset="0"/>
              </a:rPr>
              <a:t>.</a:t>
            </a:r>
          </a:p>
          <a:p>
            <a:r>
              <a:rPr lang="en-US" sz="2400" dirty="0">
                <a:solidFill>
                  <a:sysClr val="windowText" lastClr="000000"/>
                </a:solidFill>
                <a:latin typeface="Arial Black" pitchFamily="34" charset="0"/>
              </a:rPr>
              <a:t>John Allan died in 1834 and did not mention Edgar in his will.</a:t>
            </a:r>
          </a:p>
          <a:p>
            <a:endParaRPr lang="en-US" sz="2400" dirty="0" smtClean="0">
              <a:solidFill>
                <a:sysClr val="windowText" lastClr="000000"/>
              </a:solidFill>
              <a:latin typeface="Arial Black" pitchFamily="34" charset="0"/>
            </a:endParaRPr>
          </a:p>
          <a:p>
            <a:endParaRPr lang="en-US" sz="2400" dirty="0">
              <a:solidFill>
                <a:sysClr val="windowText" lastClr="000000"/>
              </a:solidFill>
              <a:latin typeface="Arial Black" pitchFamily="34" charset="0"/>
            </a:endParaRPr>
          </a:p>
          <a:p>
            <a:endParaRPr lang="en-US" sz="2400" dirty="0">
              <a:solidFill>
                <a:sysClr val="windowText" lastClr="000000"/>
              </a:solidFill>
              <a:latin typeface="Arial Black" pitchFamily="34" charset="0"/>
            </a:endParaRPr>
          </a:p>
          <a:p>
            <a:endParaRPr lang="en-US" sz="2400" dirty="0">
              <a:solidFill>
                <a:sysClr val="windowText" lastClr="000000"/>
              </a:solidFill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35720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Arial Black" pitchFamily="34" charset="0"/>
              </a:rPr>
              <a:t>Marriage </a:t>
            </a:r>
            <a:endParaRPr lang="en-US" dirty="0">
              <a:ln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  <a:latin typeface="Arial Black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>
                <a:solidFill>
                  <a:sysClr val="windowText" lastClr="000000"/>
                </a:solidFill>
                <a:latin typeface="Arial Black" pitchFamily="34" charset="0"/>
              </a:rPr>
              <a:t>In 1836, Edgar married his cousin, Virginia. </a:t>
            </a:r>
            <a:endParaRPr lang="en-US" dirty="0" smtClean="0">
              <a:solidFill>
                <a:sysClr val="windowText" lastClr="000000"/>
              </a:solidFill>
              <a:latin typeface="Arial Black" pitchFamily="34" charset="0"/>
            </a:endParaRPr>
          </a:p>
          <a:p>
            <a:r>
              <a:rPr lang="en-US" dirty="0" smtClean="0">
                <a:solidFill>
                  <a:sysClr val="windowText" lastClr="000000"/>
                </a:solidFill>
                <a:latin typeface="Arial Black" pitchFamily="34" charset="0"/>
              </a:rPr>
              <a:t>He </a:t>
            </a:r>
            <a:r>
              <a:rPr lang="en-US" dirty="0">
                <a:solidFill>
                  <a:sysClr val="windowText" lastClr="000000"/>
                </a:solidFill>
                <a:latin typeface="Arial Black" pitchFamily="34" charset="0"/>
              </a:rPr>
              <a:t>was 27 and she was 13</a:t>
            </a:r>
            <a:r>
              <a:rPr lang="en-US" dirty="0" smtClean="0">
                <a:solidFill>
                  <a:sysClr val="windowText" lastClr="000000"/>
                </a:solidFill>
                <a:latin typeface="Arial Black" pitchFamily="34" charset="0"/>
              </a:rPr>
              <a:t>.</a:t>
            </a:r>
          </a:p>
          <a:p>
            <a:r>
              <a:rPr lang="en-US" dirty="0">
                <a:solidFill>
                  <a:sysClr val="windowText" lastClr="000000"/>
                </a:solidFill>
                <a:latin typeface="Arial Black" pitchFamily="34" charset="0"/>
              </a:rPr>
              <a:t>Virginia Clemm was born on August 22, 1822. </a:t>
            </a:r>
            <a:endParaRPr lang="en-US" dirty="0" smtClean="0">
              <a:solidFill>
                <a:sysClr val="windowText" lastClr="000000"/>
              </a:solidFill>
              <a:latin typeface="Arial Black" pitchFamily="34" charset="0"/>
            </a:endParaRPr>
          </a:p>
          <a:p>
            <a:r>
              <a:rPr lang="en-US" dirty="0" smtClean="0">
                <a:solidFill>
                  <a:sysClr val="windowText" lastClr="000000"/>
                </a:solidFill>
                <a:latin typeface="Arial Black" pitchFamily="34" charset="0"/>
              </a:rPr>
              <a:t>They </a:t>
            </a:r>
            <a:r>
              <a:rPr lang="en-US" dirty="0">
                <a:solidFill>
                  <a:sysClr val="windowText" lastClr="000000"/>
                </a:solidFill>
                <a:latin typeface="Arial Black" pitchFamily="34" charset="0"/>
              </a:rPr>
              <a:t>were married before her 14th birthday, in May of 1836.</a:t>
            </a:r>
          </a:p>
        </p:txBody>
      </p:sp>
    </p:spTree>
    <p:extLst>
      <p:ext uri="{BB962C8B-B14F-4D97-AF65-F5344CB8AC3E}">
        <p14:creationId xmlns:p14="http://schemas.microsoft.com/office/powerpoint/2010/main" val="1984707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n>
                  <a:solidFill>
                    <a:srgbClr val="080004"/>
                  </a:solidFill>
                </a:ln>
                <a:solidFill>
                  <a:sysClr val="windowText" lastClr="000000"/>
                </a:solidFill>
                <a:latin typeface="Arial Black" pitchFamily="34" charset="0"/>
              </a:rPr>
              <a:t>Starting off life</a:t>
            </a:r>
            <a:endParaRPr lang="en-US" dirty="0">
              <a:ln>
                <a:solidFill>
                  <a:srgbClr val="080004"/>
                </a:solidFill>
              </a:ln>
              <a:solidFill>
                <a:sysClr val="windowText" lastClr="000000"/>
              </a:solidFill>
              <a:latin typeface="Arial Black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ln>
                  <a:solidFill>
                    <a:srgbClr val="080004"/>
                  </a:solidFill>
                </a:ln>
                <a:solidFill>
                  <a:sysClr val="windowText" lastClr="000000"/>
                </a:solidFill>
                <a:latin typeface="Arial Black" pitchFamily="34" charset="0"/>
              </a:rPr>
              <a:t>As the editor for the Southern Literary Messenger, Poe successfully managed the paper and increased its circulation from 500 to 3500 copies.</a:t>
            </a:r>
          </a:p>
        </p:txBody>
      </p:sp>
    </p:spTree>
    <p:extLst>
      <p:ext uri="{BB962C8B-B14F-4D97-AF65-F5344CB8AC3E}">
        <p14:creationId xmlns:p14="http://schemas.microsoft.com/office/powerpoint/2010/main" val="1733450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Arial Black" pitchFamily="34" charset="0"/>
              </a:rPr>
              <a:t>Poe Fired</a:t>
            </a:r>
            <a:endParaRPr lang="en-US" dirty="0">
              <a:ln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  <a:latin typeface="Arial Black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Arial Black" pitchFamily="34" charset="0"/>
              </a:rPr>
              <a:t>Poe was dismissed from his job in Richmond, apparently for drinking, and went to New York City</a:t>
            </a:r>
            <a:r>
              <a:rPr lang="en-US" dirty="0" smtClean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Arial Black" pitchFamily="34" charset="0"/>
              </a:rPr>
              <a:t>. </a:t>
            </a:r>
          </a:p>
          <a:p>
            <a:r>
              <a:rPr lang="en-US" dirty="0" smtClean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Arial Black" pitchFamily="34" charset="0"/>
              </a:rPr>
              <a:t>Poe Drank a lot while in </a:t>
            </a:r>
            <a:r>
              <a:rPr lang="en-US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Arial Black" pitchFamily="34" charset="0"/>
              </a:rPr>
              <a:t>N</a:t>
            </a:r>
            <a:r>
              <a:rPr lang="en-US" dirty="0" smtClean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Arial Black" pitchFamily="34" charset="0"/>
              </a:rPr>
              <a:t>ew York in fact It began to be a part of his life style.</a:t>
            </a:r>
            <a:endParaRPr lang="en-US" dirty="0">
              <a:ln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59180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4638"/>
            <a:ext cx="8305800" cy="1143000"/>
          </a:xfrm>
        </p:spPr>
        <p:txBody>
          <a:bodyPr/>
          <a:lstStyle/>
          <a:p>
            <a:r>
              <a:rPr lang="en-US" dirty="0" smtClean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Arial Black" pitchFamily="34" charset="0"/>
              </a:rPr>
              <a:t>Publishing In New York</a:t>
            </a:r>
            <a:endParaRPr lang="en-US" dirty="0">
              <a:ln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  <a:latin typeface="Arial Black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Arial Black" pitchFamily="34" charset="0"/>
              </a:rPr>
              <a:t>While in New York City in 1838 he published a long prose </a:t>
            </a:r>
            <a:r>
              <a:rPr lang="en-US" dirty="0" smtClean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Arial Black" pitchFamily="34" charset="0"/>
              </a:rPr>
              <a:t>narrative. </a:t>
            </a:r>
          </a:p>
          <a:p>
            <a:r>
              <a:rPr lang="en-US" u="sng" dirty="0" smtClean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Arial Black" pitchFamily="34" charset="0"/>
              </a:rPr>
              <a:t>The </a:t>
            </a:r>
            <a:r>
              <a:rPr lang="en-US" u="sng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Arial Black" pitchFamily="34" charset="0"/>
              </a:rPr>
              <a:t>Narrative of Arthur Gordon </a:t>
            </a:r>
            <a:r>
              <a:rPr lang="en-US" u="sng" dirty="0" smtClean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Arial Black" pitchFamily="34" charset="0"/>
              </a:rPr>
              <a:t>Pym</a:t>
            </a:r>
            <a:r>
              <a:rPr lang="en-US" dirty="0" smtClean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Arial Black" pitchFamily="34" charset="0"/>
              </a:rPr>
              <a:t>.</a:t>
            </a:r>
            <a:endParaRPr lang="en-US" u="sng" dirty="0">
              <a:ln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65386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7200" dirty="0" smtClean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Arial Black" pitchFamily="34" charset="0"/>
              </a:rPr>
              <a:t>Death </a:t>
            </a:r>
            <a:endParaRPr lang="en-US" sz="7200" dirty="0">
              <a:ln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  <a:latin typeface="Arial Black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983163"/>
          </a:xfrm>
        </p:spPr>
        <p:txBody>
          <a:bodyPr>
            <a:noAutofit/>
          </a:bodyPr>
          <a:lstStyle/>
          <a:p>
            <a:r>
              <a:rPr lang="en-US" sz="2400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Arial Black" pitchFamily="34" charset="0"/>
              </a:rPr>
              <a:t>The death of Edgar Allan Poe on October 7, 1849, has remained mysterious: the circumstances leading up to it are uncertain and the cause of death is disputed. On October 3, Poe was found delirious on the streets of Baltimore, </a:t>
            </a:r>
            <a:r>
              <a:rPr lang="en-US" sz="2400" dirty="0" smtClean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Arial Black" pitchFamily="34" charset="0"/>
              </a:rPr>
              <a:t>Maryland, in </a:t>
            </a:r>
            <a:r>
              <a:rPr lang="en-US" sz="2400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Arial Black" pitchFamily="34" charset="0"/>
              </a:rPr>
              <a:t>great distress, </a:t>
            </a:r>
            <a:r>
              <a:rPr lang="en-US" sz="2400" dirty="0" smtClean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Arial Black" pitchFamily="34" charset="0"/>
              </a:rPr>
              <a:t>and </a:t>
            </a:r>
            <a:r>
              <a:rPr lang="en-US" sz="2400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Arial Black" pitchFamily="34" charset="0"/>
              </a:rPr>
              <a:t>in need of immediate </a:t>
            </a:r>
            <a:r>
              <a:rPr lang="en-US" sz="2400" dirty="0" smtClean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Arial Black" pitchFamily="34" charset="0"/>
              </a:rPr>
              <a:t>assistance, </a:t>
            </a:r>
            <a:r>
              <a:rPr lang="en-US" sz="2400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Arial Black" pitchFamily="34" charset="0"/>
              </a:rPr>
              <a:t>according to the man who found him, Joseph W. Walker</a:t>
            </a:r>
            <a:r>
              <a:rPr lang="en-US" sz="2400" dirty="0" smtClean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Arial Black" pitchFamily="34" charset="0"/>
              </a:rPr>
              <a:t>. </a:t>
            </a:r>
          </a:p>
          <a:p>
            <a:r>
              <a:rPr lang="en-US" sz="2400" dirty="0" smtClean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Arial Black" pitchFamily="34" charset="0"/>
              </a:rPr>
              <a:t>He </a:t>
            </a:r>
            <a:r>
              <a:rPr lang="en-US" sz="2400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Arial Black" pitchFamily="34" charset="0"/>
              </a:rPr>
              <a:t>was taken to the Washington College Hospital, where he died at 5 a.m. on Sunday, October 7. Poe was never coherent enough to explain how he came to be in this condition.</a:t>
            </a:r>
          </a:p>
          <a:p>
            <a:endParaRPr lang="en-US" sz="2400" dirty="0">
              <a:ln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  <a:latin typeface="Arial Black" pitchFamily="34" charset="0"/>
            </a:endParaRPr>
          </a:p>
          <a:p>
            <a:endParaRPr lang="en-US" sz="2400" dirty="0">
              <a:ln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02797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Custom 2">
      <a:dk1>
        <a:srgbClr val="FF3399"/>
      </a:dk1>
      <a:lt1>
        <a:srgbClr val="FF3399"/>
      </a:lt1>
      <a:dk2>
        <a:srgbClr val="FF3399"/>
      </a:dk2>
      <a:lt2>
        <a:srgbClr val="FF3399"/>
      </a:lt2>
      <a:accent1>
        <a:srgbClr val="FF3399"/>
      </a:accent1>
      <a:accent2>
        <a:srgbClr val="FF3399"/>
      </a:accent2>
      <a:accent3>
        <a:srgbClr val="FF3399"/>
      </a:accent3>
      <a:accent4>
        <a:srgbClr val="FF3399"/>
      </a:accent4>
      <a:accent5>
        <a:srgbClr val="FF3399"/>
      </a:accent5>
      <a:accent6>
        <a:srgbClr val="FF3399"/>
      </a:accent6>
      <a:hlink>
        <a:srgbClr val="FF3399"/>
      </a:hlink>
      <a:folHlink>
        <a:srgbClr val="FF3399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74</TotalTime>
  <Words>432</Words>
  <Application>Microsoft Office PowerPoint</Application>
  <PresentationFormat>On-screen Show (4:3)</PresentationFormat>
  <Paragraphs>41</Paragraphs>
  <Slides>11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Edgar Allen Poe</vt:lpstr>
      <vt:lpstr>Birth </vt:lpstr>
      <vt:lpstr>Poe In the Army</vt:lpstr>
      <vt:lpstr>Struggling to write </vt:lpstr>
      <vt:lpstr>Marriage </vt:lpstr>
      <vt:lpstr>Starting off life</vt:lpstr>
      <vt:lpstr>Poe Fired</vt:lpstr>
      <vt:lpstr>Publishing In New York</vt:lpstr>
      <vt:lpstr>Death </vt:lpstr>
      <vt:lpstr>Poe’s Stories and Books </vt:lpstr>
      <vt:lpstr>PowerPoint Presentation</vt:lpstr>
    </vt:vector>
  </TitlesOfParts>
  <Company>Virden Middle School Lab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Edgar Allen Poe</dc:title>
  <dc:creator>pitchkal</dc:creator>
  <cp:lastModifiedBy>pitchkal</cp:lastModifiedBy>
  <cp:revision>9</cp:revision>
  <dcterms:created xsi:type="dcterms:W3CDTF">2011-12-08T16:56:04Z</dcterms:created>
  <dcterms:modified xsi:type="dcterms:W3CDTF">2011-12-13T16:36:54Z</dcterms:modified>
</cp:coreProperties>
</file>